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embeddedFontLst>
    <p:embeddedFont>
      <p:font typeface="Century Gothic" panose="020B0502020202020204" pitchFamily="3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jLthVJctVXMcUp8RqAFdCV/Gq5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 txBox="1"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Century Gothic"/>
              <a:buNone/>
              <a:defRPr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420"/>
              </a:spcBef>
              <a:spcAft>
                <a:spcPts val="0"/>
              </a:spcAft>
              <a:buSzPts val="1680"/>
              <a:buNone/>
              <a:defRPr sz="2100">
                <a:solidFill>
                  <a:srgbClr val="3E5D08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144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128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12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5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5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3" name="Google Shape;23;p15"/>
          <p:cNvCxnSpPr/>
          <p:nvPr/>
        </p:nvCxnSpPr>
        <p:spPr>
          <a:xfrm flipH="1">
            <a:off x="8228012" y="8467"/>
            <a:ext cx="3810000" cy="381000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" name="Google Shape;24;p15"/>
          <p:cNvCxnSpPr/>
          <p:nvPr/>
        </p:nvCxnSpPr>
        <p:spPr>
          <a:xfrm flipH="1">
            <a:off x="6108170" y="91545"/>
            <a:ext cx="6080655" cy="6080655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5" name="Google Shape;25;p15"/>
          <p:cNvCxnSpPr/>
          <p:nvPr/>
        </p:nvCxnSpPr>
        <p:spPr>
          <a:xfrm flipH="1">
            <a:off x="7235825" y="228600"/>
            <a:ext cx="4953000" cy="495300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6" name="Google Shape;26;p15"/>
          <p:cNvCxnSpPr/>
          <p:nvPr/>
        </p:nvCxnSpPr>
        <p:spPr>
          <a:xfrm flipH="1">
            <a:off x="7335837" y="32278"/>
            <a:ext cx="4852989" cy="4852989"/>
          </a:xfrm>
          <a:prstGeom prst="straightConnector1">
            <a:avLst/>
          </a:prstGeom>
          <a:noFill/>
          <a:ln w="317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7" name="Google Shape;27;p15"/>
          <p:cNvCxnSpPr/>
          <p:nvPr/>
        </p:nvCxnSpPr>
        <p:spPr>
          <a:xfrm flipH="1">
            <a:off x="7845426" y="609601"/>
            <a:ext cx="4343399" cy="4343399"/>
          </a:xfrm>
          <a:prstGeom prst="straightConnector1">
            <a:avLst/>
          </a:prstGeom>
          <a:noFill/>
          <a:ln w="317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noramic Picture with Caption">
  <p:cSld name="Panoramic Picture with Caption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4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4"/>
          <p:cNvSpPr>
            <a:spLocks noGrp="1"/>
          </p:cNvSpPr>
          <p:nvPr>
            <p:ph type="pic" idx="2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noFill/>
          <a:ln w="15875" cap="flat" cmpd="sng">
            <a:solidFill>
              <a:schemeClr val="l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2" name="Google Shape;82;p24"/>
          <p:cNvSpPr txBox="1">
            <a:spLocks noGrp="1"/>
          </p:cNvSpPr>
          <p:nvPr>
            <p:ph type="body" idx="1"/>
          </p:nvPr>
        </p:nvSpPr>
        <p:spPr>
          <a:xfrm>
            <a:off x="914402" y="3843867"/>
            <a:ext cx="830421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280"/>
              <a:buFont typeface="Century Gothic"/>
              <a:buNone/>
              <a:defRPr sz="16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Font typeface="Century Gothic"/>
              <a:buNone/>
              <a:defRPr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Font typeface="Century Gothic"/>
              <a:buNone/>
              <a:defRPr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aption">
  <p:cSld name="Title and Captio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 txBox="1"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5"/>
          <p:cNvSpPr txBox="1"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3E5D08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5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5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5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with Caption">
  <p:cSld name="Quote with Caption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6"/>
          <p:cNvSpPr txBox="1"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 b="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6"/>
          <p:cNvSpPr txBox="1">
            <a:spLocks noGrp="1"/>
          </p:cNvSpPr>
          <p:nvPr>
            <p:ph type="body" idx="1"/>
          </p:nvPr>
        </p:nvSpPr>
        <p:spPr>
          <a:xfrm>
            <a:off x="1446212" y="3429000"/>
            <a:ext cx="853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Font typeface="Century Gothic"/>
              <a:buNone/>
              <a:defRPr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Font typeface="Century Gothic"/>
              <a:buNone/>
              <a:defRPr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 txBox="1">
            <a:spLocks noGrp="1"/>
          </p:cNvSpPr>
          <p:nvPr>
            <p:ph type="body" idx="2"/>
          </p:nvPr>
        </p:nvSpPr>
        <p:spPr>
          <a:xfrm>
            <a:off x="684213" y="4301067"/>
            <a:ext cx="8534400" cy="1684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3E5D08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6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9" name="Google Shape;99;p26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/>
          </a:p>
        </p:txBody>
      </p:sp>
      <p:sp>
        <p:nvSpPr>
          <p:cNvPr id="100" name="Google Shape;100;p26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me Card">
  <p:cSld name="Name Card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7"/>
          <p:cNvSpPr txBox="1"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7"/>
          <p:cNvSpPr txBox="1"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3E5D08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7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7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7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Name Card">
  <p:cSld name="Quote Name Card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8"/>
          <p:cNvSpPr txBox="1"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 b="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8"/>
          <p:cNvSpPr txBox="1">
            <a:spLocks noGrp="1"/>
          </p:cNvSpPr>
          <p:nvPr>
            <p:ph type="body" idx="1"/>
          </p:nvPr>
        </p:nvSpPr>
        <p:spPr>
          <a:xfrm>
            <a:off x="684212" y="3928534"/>
            <a:ext cx="8534401" cy="1049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92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110" name="Google Shape;110;p28"/>
          <p:cNvSpPr txBox="1">
            <a:spLocks noGrp="1"/>
          </p:cNvSpPr>
          <p:nvPr>
            <p:ph type="body" idx="2"/>
          </p:nvPr>
        </p:nvSpPr>
        <p:spPr>
          <a:xfrm>
            <a:off x="684211" y="4978400"/>
            <a:ext cx="8534401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E5D08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8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8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4" name="Google Shape;114;p28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/>
          </a:p>
        </p:txBody>
      </p:sp>
      <p:sp>
        <p:nvSpPr>
          <p:cNvPr id="115" name="Google Shape;115;p28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rue or False">
  <p:cSld name="True or False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9"/>
          <p:cNvSpPr txBox="1"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9"/>
          <p:cNvSpPr txBox="1">
            <a:spLocks noGrp="1"/>
          </p:cNvSpPr>
          <p:nvPr>
            <p:ph type="body" idx="1"/>
          </p:nvPr>
        </p:nvSpPr>
        <p:spPr>
          <a:xfrm>
            <a:off x="684212" y="3928534"/>
            <a:ext cx="8534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92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2"/>
          </p:nvPr>
        </p:nvSpPr>
        <p:spPr>
          <a:xfrm>
            <a:off x="684211" y="4766732"/>
            <a:ext cx="8534401" cy="1227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E5D08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0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0"/>
          <p:cNvSpPr txBox="1">
            <a:spLocks noGrp="1"/>
          </p:cNvSpPr>
          <p:nvPr>
            <p:ph type="body" idx="1"/>
          </p:nvPr>
        </p:nvSpPr>
        <p:spPr>
          <a:xfrm rot="5400000">
            <a:off x="3143778" y="-1773767"/>
            <a:ext cx="3615267" cy="85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1"/>
          <p:cNvSpPr txBox="1">
            <a:spLocks noGrp="1"/>
          </p:cNvSpPr>
          <p:nvPr>
            <p:ph type="title"/>
          </p:nvPr>
        </p:nvSpPr>
        <p:spPr>
          <a:xfrm rot="5400000">
            <a:off x="7427912" y="1943100"/>
            <a:ext cx="45720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1"/>
          <p:cNvSpPr txBox="1">
            <a:spLocks noGrp="1"/>
          </p:cNvSpPr>
          <p:nvPr>
            <p:ph type="body" idx="1"/>
          </p:nvPr>
        </p:nvSpPr>
        <p:spPr>
          <a:xfrm rot="5400000">
            <a:off x="1943100" y="-571500"/>
            <a:ext cx="5308600" cy="78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132" name="Google Shape;132;p31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31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1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6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 txBox="1"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body" idx="1"/>
          </p:nvPr>
        </p:nvSpPr>
        <p:spPr>
          <a:xfrm>
            <a:off x="684211" y="685800"/>
            <a:ext cx="4937655" cy="3615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37" name="Google Shape;37;p17"/>
          <p:cNvSpPr txBox="1">
            <a:spLocks noGrp="1"/>
          </p:cNvSpPr>
          <p:nvPr>
            <p:ph type="body" idx="2"/>
          </p:nvPr>
        </p:nvSpPr>
        <p:spPr>
          <a:xfrm>
            <a:off x="5808133" y="685801"/>
            <a:ext cx="4934479" cy="361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38" name="Google Shape;38;p17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8"/>
          <p:cNvSpPr txBox="1"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sz="36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8"/>
          <p:cNvSpPr txBox="1"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E5D08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18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8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8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9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9"/>
          <p:cNvSpPr txBox="1"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560"/>
              </a:spcBef>
              <a:spcAft>
                <a:spcPts val="0"/>
              </a:spcAft>
              <a:buSzPts val="2240"/>
              <a:buNone/>
              <a:defRPr sz="2800" b="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19"/>
          <p:cNvSpPr txBox="1">
            <a:spLocks noGrp="1"/>
          </p:cNvSpPr>
          <p:nvPr>
            <p:ph type="body" idx="2"/>
          </p:nvPr>
        </p:nvSpPr>
        <p:spPr>
          <a:xfrm>
            <a:off x="684211" y="1270529"/>
            <a:ext cx="4937655" cy="303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51" name="Google Shape;51;p19"/>
          <p:cNvSpPr txBox="1">
            <a:spLocks noGrp="1"/>
          </p:cNvSpPr>
          <p:nvPr>
            <p:ph type="body" idx="3"/>
          </p:nvPr>
        </p:nvSpPr>
        <p:spPr>
          <a:xfrm>
            <a:off x="6079066" y="685800"/>
            <a:ext cx="4665134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560"/>
              </a:spcBef>
              <a:spcAft>
                <a:spcPts val="0"/>
              </a:spcAft>
              <a:buSzPts val="2240"/>
              <a:buNone/>
              <a:defRPr sz="2800" b="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19"/>
          <p:cNvSpPr txBox="1">
            <a:spLocks noGrp="1"/>
          </p:cNvSpPr>
          <p:nvPr>
            <p:ph type="body" idx="4"/>
          </p:nvPr>
        </p:nvSpPr>
        <p:spPr>
          <a:xfrm>
            <a:off x="5806545" y="1262062"/>
            <a:ext cx="4929188" cy="303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53" name="Google Shape;53;p19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9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9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0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0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2"/>
          <p:cNvSpPr txBox="1"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2"/>
          <p:cNvSpPr txBox="1">
            <a:spLocks noGrp="1"/>
          </p:cNvSpPr>
          <p:nvPr>
            <p:ph type="body" idx="1"/>
          </p:nvPr>
        </p:nvSpPr>
        <p:spPr>
          <a:xfrm>
            <a:off x="684212" y="685800"/>
            <a:ext cx="5943601" cy="53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68" name="Google Shape;68;p22"/>
          <p:cNvSpPr txBox="1">
            <a:spLocks noGrp="1"/>
          </p:cNvSpPr>
          <p:nvPr>
            <p:ph type="body" idx="2"/>
          </p:nvPr>
        </p:nvSpPr>
        <p:spPr>
          <a:xfrm>
            <a:off x="7085012" y="2209799"/>
            <a:ext cx="3657600" cy="2091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22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3"/>
          <p:cNvSpPr txBox="1"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3"/>
          <p:cNvSpPr>
            <a:spLocks noGrp="1"/>
          </p:cNvSpPr>
          <p:nvPr>
            <p:ph type="pic" idx="2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noFill/>
          <a:ln w="15875" cap="flat" cmpd="sng">
            <a:solidFill>
              <a:schemeClr val="l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5" name="Google Shape;75;p23"/>
          <p:cNvSpPr txBox="1">
            <a:spLocks noGrp="1"/>
          </p:cNvSpPr>
          <p:nvPr>
            <p:ph type="body" idx="1"/>
          </p:nvPr>
        </p:nvSpPr>
        <p:spPr>
          <a:xfrm>
            <a:off x="4722812" y="2777066"/>
            <a:ext cx="6021388" cy="2048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76" name="Google Shape;76;p23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BE347"/>
            </a:gs>
            <a:gs pos="10000">
              <a:srgbClr val="ABE347"/>
            </a:gs>
            <a:gs pos="100000">
              <a:srgbClr val="4B7700"/>
            </a:gs>
          </a:gsLst>
          <a:lin ang="612000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4"/>
          <p:cNvGrpSpPr/>
          <p:nvPr/>
        </p:nvGrpSpPr>
        <p:grpSpPr>
          <a:xfrm>
            <a:off x="9206969" y="2963333"/>
            <a:ext cx="2981859" cy="3208867"/>
            <a:chOff x="9206969" y="2963333"/>
            <a:chExt cx="2981859" cy="3208867"/>
          </a:xfrm>
        </p:grpSpPr>
        <p:cxnSp>
          <p:nvCxnSpPr>
            <p:cNvPr id="7" name="Google Shape;7;p14"/>
            <p:cNvCxnSpPr/>
            <p:nvPr/>
          </p:nvCxnSpPr>
          <p:spPr>
            <a:xfrm flipH="1">
              <a:off x="11276012" y="2963333"/>
              <a:ext cx="912814" cy="912812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" name="Google Shape;8;p14"/>
            <p:cNvCxnSpPr/>
            <p:nvPr/>
          </p:nvCxnSpPr>
          <p:spPr>
            <a:xfrm flipH="1">
              <a:off x="9206969" y="3190344"/>
              <a:ext cx="2981857" cy="2981856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" name="Google Shape;9;p14"/>
            <p:cNvCxnSpPr/>
            <p:nvPr/>
          </p:nvCxnSpPr>
          <p:spPr>
            <a:xfrm flipH="1">
              <a:off x="10292292" y="3285067"/>
              <a:ext cx="1896534" cy="1896533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" name="Google Shape;10;p14"/>
            <p:cNvCxnSpPr/>
            <p:nvPr/>
          </p:nvCxnSpPr>
          <p:spPr>
            <a:xfrm flipH="1">
              <a:off x="10443103" y="3131080"/>
              <a:ext cx="1745722" cy="174572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" name="Google Shape;11;p14"/>
            <p:cNvCxnSpPr/>
            <p:nvPr/>
          </p:nvCxnSpPr>
          <p:spPr>
            <a:xfrm flipH="1">
              <a:off x="10918826" y="3683001"/>
              <a:ext cx="1270001" cy="1269999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2" name="Google Shape;12;p14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3302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▶"/>
              <a:defRPr sz="20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2004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40"/>
              <a:buFont typeface="Noto Sans Symbols"/>
              <a:buChar char="▶"/>
              <a:defRPr sz="18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0988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99719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9972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9972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9972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9972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99720" algn="l" rtl="0"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3E5D0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5" name="Google Shape;15;p14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6" name="Google Shape;16;p14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293E0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"/>
          <p:cNvSpPr txBox="1">
            <a:spLocks noGrp="1"/>
          </p:cNvSpPr>
          <p:nvPr>
            <p:ph type="ctrTitle"/>
          </p:nvPr>
        </p:nvSpPr>
        <p:spPr>
          <a:xfrm>
            <a:off x="1524000" y="372720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Century Gothic"/>
              <a:buNone/>
            </a:pPr>
            <a:r>
              <a:rPr lang="en-US" b="1" dirty="0"/>
              <a:t>INTRODUCTION TO GEARS </a:t>
            </a:r>
            <a:br>
              <a:rPr lang="en-US" b="1" dirty="0"/>
            </a:br>
            <a:r>
              <a:rPr lang="en-US" b="1" dirty="0"/>
              <a:t>					&amp;</a:t>
            </a:r>
            <a:br>
              <a:rPr lang="en-US" b="1" dirty="0"/>
            </a:br>
            <a:r>
              <a:rPr lang="en-US" b="1" dirty="0"/>
              <a:t> GEAR RATIOS</a:t>
            </a:r>
            <a:endParaRPr dirty="0"/>
          </a:p>
        </p:txBody>
      </p:sp>
      <p:pic>
        <p:nvPicPr>
          <p:cNvPr id="140" name="Google Shape;14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58611" y="2928470"/>
            <a:ext cx="5305725" cy="1216939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"/>
          <p:cNvSpPr/>
          <p:nvPr/>
        </p:nvSpPr>
        <p:spPr>
          <a:xfrm>
            <a:off x="3774616" y="3000314"/>
            <a:ext cx="246093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Brought to you by:</a:t>
            </a:r>
            <a:endParaRPr/>
          </a:p>
        </p:txBody>
      </p:sp>
      <p:pic>
        <p:nvPicPr>
          <p:cNvPr id="142" name="Google Shape;14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04646" y="4217773"/>
            <a:ext cx="2259690" cy="2265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" descr="https://lh5.googleusercontent.com/lKi10np4cSw0l8XrD_EIc67ARRBo7hU7VElIqovRbpT04_t8oGYXPiA5jYFF_kPEhrdyK4quyNJPcSkSJ5icAnO0i9YS35fXz4aSRGHSfucoVvvnAi1wqpB6kjY3O64QTaHwuUw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58611" y="4259798"/>
            <a:ext cx="2832524" cy="2222994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"/>
          <p:cNvSpPr txBox="1"/>
          <p:nvPr/>
        </p:nvSpPr>
        <p:spPr>
          <a:xfrm>
            <a:off x="6896362" y="4259798"/>
            <a:ext cx="215702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Electric Vehicle Challenge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0"/>
          <p:cNvSpPr txBox="1">
            <a:spLocks noGrp="1"/>
          </p:cNvSpPr>
          <p:nvPr>
            <p:ph type="title"/>
          </p:nvPr>
        </p:nvSpPr>
        <p:spPr>
          <a:xfrm>
            <a:off x="164259" y="0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/>
              <a:t>TORQUE VS. SPEED (CONT.)</a:t>
            </a:r>
            <a:endParaRPr/>
          </a:p>
        </p:txBody>
      </p:sp>
      <p:sp>
        <p:nvSpPr>
          <p:cNvPr id="265" name="Google Shape;265;p10"/>
          <p:cNvSpPr txBox="1"/>
          <p:nvPr/>
        </p:nvSpPr>
        <p:spPr>
          <a:xfrm>
            <a:off x="493058" y="1219200"/>
            <a:ext cx="847164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happens when you change the speed or the torque? </a:t>
            </a:r>
            <a:endParaRPr/>
          </a:p>
        </p:txBody>
      </p:sp>
      <p:pic>
        <p:nvPicPr>
          <p:cNvPr id="266" name="Google Shape;266;p10" descr="http://images.wisegeek.com/dc-motor.jpg"/>
          <p:cNvPicPr preferRelativeResize="0"/>
          <p:nvPr/>
        </p:nvPicPr>
        <p:blipFill rotWithShape="1">
          <a:blip r:embed="rId3">
            <a:alphaModFix/>
          </a:blip>
          <a:srcRect l="6465" t="8433" r="9118" b="8810"/>
          <a:stretch/>
        </p:blipFill>
        <p:spPr>
          <a:xfrm>
            <a:off x="295835" y="2807732"/>
            <a:ext cx="3236260" cy="2519082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10"/>
          <p:cNvSpPr/>
          <p:nvPr/>
        </p:nvSpPr>
        <p:spPr>
          <a:xfrm>
            <a:off x="493058" y="5544089"/>
            <a:ext cx="277992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Power Output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</a:t>
            </a:r>
            <a:r>
              <a:rPr lang="en-US" sz="2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1150 W</a:t>
            </a:r>
            <a:r>
              <a:rPr lang="en-US" sz="20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</a:t>
            </a:r>
            <a:endParaRPr/>
          </a:p>
        </p:txBody>
      </p:sp>
      <p:sp>
        <p:nvSpPr>
          <p:cNvPr id="268" name="Google Shape;268;p10"/>
          <p:cNvSpPr/>
          <p:nvPr/>
        </p:nvSpPr>
        <p:spPr>
          <a:xfrm>
            <a:off x="3766759" y="3164558"/>
            <a:ext cx="962123" cy="163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=</a:t>
            </a:r>
            <a:endParaRPr/>
          </a:p>
        </p:txBody>
      </p:sp>
      <p:pic>
        <p:nvPicPr>
          <p:cNvPr id="269" name="Google Shape;269;p10" descr="http://upload.wikimedia.org/wikipedia/commons/2/21/Torque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15946" y="3279260"/>
            <a:ext cx="2413733" cy="1576026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0"/>
          <p:cNvSpPr/>
          <p:nvPr/>
        </p:nvSpPr>
        <p:spPr>
          <a:xfrm>
            <a:off x="7846713" y="3625058"/>
            <a:ext cx="707245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71" name="Google Shape;271;p10" descr="http://www.rpm.org/chrome/site/rpmlog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08539" y="3304063"/>
            <a:ext cx="1905000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0"/>
          <p:cNvSpPr/>
          <p:nvPr/>
        </p:nvSpPr>
        <p:spPr>
          <a:xfrm>
            <a:off x="5260462" y="5326814"/>
            <a:ext cx="1882247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Torque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(5.5 N-m)</a:t>
            </a:r>
            <a:endParaRPr sz="2000" b="0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3" name="Google Shape;273;p10"/>
          <p:cNvSpPr/>
          <p:nvPr/>
        </p:nvSpPr>
        <p:spPr>
          <a:xfrm>
            <a:off x="9138775" y="5326814"/>
            <a:ext cx="2244525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Speed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(2000 RPM)</a:t>
            </a:r>
            <a:endParaRPr/>
          </a:p>
        </p:txBody>
      </p:sp>
      <p:cxnSp>
        <p:nvCxnSpPr>
          <p:cNvPr id="274" name="Google Shape;274;p10"/>
          <p:cNvCxnSpPr/>
          <p:nvPr/>
        </p:nvCxnSpPr>
        <p:spPr>
          <a:xfrm rot="10800000" flipH="1">
            <a:off x="7180729" y="5209365"/>
            <a:ext cx="8965" cy="788895"/>
          </a:xfrm>
          <a:prstGeom prst="straightConnector1">
            <a:avLst/>
          </a:prstGeom>
          <a:noFill/>
          <a:ln w="76200" cap="flat" cmpd="sng">
            <a:solidFill>
              <a:srgbClr val="FF0000">
                <a:alpha val="60000"/>
              </a:srgbClr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75" name="Google Shape;275;p10"/>
          <p:cNvCxnSpPr/>
          <p:nvPr/>
        </p:nvCxnSpPr>
        <p:spPr>
          <a:xfrm>
            <a:off x="11383300" y="5326814"/>
            <a:ext cx="8965" cy="788895"/>
          </a:xfrm>
          <a:prstGeom prst="straightConnector1">
            <a:avLst/>
          </a:prstGeom>
          <a:noFill/>
          <a:ln w="76200" cap="flat" cmpd="sng">
            <a:solidFill>
              <a:srgbClr val="FF0000">
                <a:alpha val="60000"/>
              </a:srgbClr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76" name="Google Shape;276;p10"/>
          <p:cNvSpPr txBox="1"/>
          <p:nvPr/>
        </p:nvSpPr>
        <p:spPr>
          <a:xfrm>
            <a:off x="4083191" y="1861146"/>
            <a:ext cx="305951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POWER = Torque * Speed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38924" y="90964"/>
            <a:ext cx="7232514" cy="6558393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11"/>
          <p:cNvSpPr/>
          <p:nvPr/>
        </p:nvSpPr>
        <p:spPr>
          <a:xfrm rot="6886425">
            <a:off x="7858896" y="5313406"/>
            <a:ext cx="996779" cy="47779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3" name="Google Shape;283;p11"/>
          <p:cNvSpPr/>
          <p:nvPr/>
        </p:nvSpPr>
        <p:spPr>
          <a:xfrm rot="8496992">
            <a:off x="2730843" y="544391"/>
            <a:ext cx="996779" cy="47779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4" name="Google Shape;284;p11"/>
          <p:cNvSpPr/>
          <p:nvPr/>
        </p:nvSpPr>
        <p:spPr>
          <a:xfrm>
            <a:off x="3601092" y="48239"/>
            <a:ext cx="4006225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Stall Torque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12.7 N-m for our motor</a:t>
            </a:r>
            <a:endParaRPr sz="1400" b="0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5" name="Google Shape;285;p11"/>
          <p:cNvSpPr/>
          <p:nvPr/>
        </p:nvSpPr>
        <p:spPr>
          <a:xfrm>
            <a:off x="6781202" y="3922577"/>
            <a:ext cx="5450531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 Load Speed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5,200 rpm for our motor</a:t>
            </a:r>
            <a:endParaRPr sz="1400" b="0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6" name="Google Shape;286;p11"/>
          <p:cNvSpPr/>
          <p:nvPr/>
        </p:nvSpPr>
        <p:spPr>
          <a:xfrm>
            <a:off x="3023728" y="6104933"/>
            <a:ext cx="449995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Rotational Speed</a:t>
            </a:r>
            <a:endParaRPr/>
          </a:p>
        </p:txBody>
      </p:sp>
      <p:sp>
        <p:nvSpPr>
          <p:cNvPr id="287" name="Google Shape;287;p11"/>
          <p:cNvSpPr/>
          <p:nvPr/>
        </p:nvSpPr>
        <p:spPr>
          <a:xfrm rot="-5400000">
            <a:off x="1250349" y="3016216"/>
            <a:ext cx="188865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Torque</a:t>
            </a:r>
            <a:endParaRPr/>
          </a:p>
        </p:txBody>
      </p:sp>
      <p:sp>
        <p:nvSpPr>
          <p:cNvPr id="288" name="Google Shape;288;p11"/>
          <p:cNvSpPr/>
          <p:nvPr/>
        </p:nvSpPr>
        <p:spPr>
          <a:xfrm>
            <a:off x="6608634" y="1888178"/>
            <a:ext cx="33407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Max Power</a:t>
            </a:r>
            <a:endParaRPr/>
          </a:p>
        </p:txBody>
      </p:sp>
      <p:sp>
        <p:nvSpPr>
          <p:cNvPr id="289" name="Google Shape;289;p11"/>
          <p:cNvSpPr/>
          <p:nvPr/>
        </p:nvSpPr>
        <p:spPr>
          <a:xfrm rot="3322551">
            <a:off x="5892587" y="2349719"/>
            <a:ext cx="411892" cy="172029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2"/>
          <p:cNvSpPr txBox="1">
            <a:spLocks noGrp="1"/>
          </p:cNvSpPr>
          <p:nvPr>
            <p:ph type="title"/>
          </p:nvPr>
        </p:nvSpPr>
        <p:spPr>
          <a:xfrm>
            <a:off x="0" y="3488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/>
              <a:t>LET’S GIVE IT A TRY!</a:t>
            </a:r>
            <a:br>
              <a:rPr lang="en-US"/>
            </a:br>
            <a:r>
              <a:rPr lang="en-US" sz="2000"/>
              <a:t>WHICH ONE OF THESE WILL GIVE YOU MORE TORQUE AND WHICH ONE WILL GIVE YOU MORE SPEED?</a:t>
            </a:r>
            <a:endParaRPr/>
          </a:p>
        </p:txBody>
      </p:sp>
      <p:pic>
        <p:nvPicPr>
          <p:cNvPr id="295" name="Google Shape;295;p12" descr="http://www.technologystudent.com/images5/gr2a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5793" y="1939109"/>
            <a:ext cx="4556468" cy="3742942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12"/>
          <p:cNvSpPr/>
          <p:nvPr/>
        </p:nvSpPr>
        <p:spPr>
          <a:xfrm>
            <a:off x="1120345" y="1970999"/>
            <a:ext cx="639823" cy="511048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97" name="Google Shape;297;p12" descr="http://facweb.cs.depaul.edu/sgrais/images/Automaton/gr1a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53152" y="1939109"/>
            <a:ext cx="3905679" cy="3742942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12"/>
          <p:cNvSpPr/>
          <p:nvPr/>
        </p:nvSpPr>
        <p:spPr>
          <a:xfrm>
            <a:off x="7619055" y="1970999"/>
            <a:ext cx="619279" cy="555781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9" name="Google Shape;299;p12"/>
          <p:cNvSpPr txBox="1"/>
          <p:nvPr/>
        </p:nvSpPr>
        <p:spPr>
          <a:xfrm>
            <a:off x="2591766" y="5682051"/>
            <a:ext cx="108452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Torque</a:t>
            </a:r>
            <a:endParaRPr/>
          </a:p>
        </p:txBody>
      </p:sp>
      <p:sp>
        <p:nvSpPr>
          <p:cNvPr id="300" name="Google Shape;300;p12"/>
          <p:cNvSpPr txBox="1"/>
          <p:nvPr/>
        </p:nvSpPr>
        <p:spPr>
          <a:xfrm>
            <a:off x="9057973" y="5682051"/>
            <a:ext cx="108452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Speed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3"/>
          <p:cNvSpPr txBox="1">
            <a:spLocks noGrp="1"/>
          </p:cNvSpPr>
          <p:nvPr>
            <p:ph type="title"/>
          </p:nvPr>
        </p:nvSpPr>
        <p:spPr>
          <a:xfrm>
            <a:off x="1828800" y="451048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 dirty="0"/>
              <a:t>GEAR RATIO LAB SETUP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9E20F19-6DD8-4734-A623-D707D37D9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442" y="962989"/>
            <a:ext cx="4439115" cy="332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D5897B-C094-4307-A796-522F79FDFE63}"/>
              </a:ext>
            </a:extLst>
          </p:cNvPr>
          <p:cNvSpPr txBox="1"/>
          <p:nvPr/>
        </p:nvSpPr>
        <p:spPr>
          <a:xfrm>
            <a:off x="5116011" y="429295"/>
            <a:ext cx="151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50-tooth gear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720F26-B377-41A9-9776-6F051DB90E47}"/>
              </a:ext>
            </a:extLst>
          </p:cNvPr>
          <p:cNvSpPr txBox="1"/>
          <p:nvPr/>
        </p:nvSpPr>
        <p:spPr>
          <a:xfrm>
            <a:off x="2476282" y="3558948"/>
            <a:ext cx="151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40-tooth gear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E8FCA7-9237-43C0-8442-19097379AD62}"/>
              </a:ext>
            </a:extLst>
          </p:cNvPr>
          <p:cNvSpPr txBox="1"/>
          <p:nvPr/>
        </p:nvSpPr>
        <p:spPr>
          <a:xfrm>
            <a:off x="8736104" y="1350819"/>
            <a:ext cx="151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40-tooth gear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890CC2-65B7-44D3-AD3C-257A60389F7C}"/>
              </a:ext>
            </a:extLst>
          </p:cNvPr>
          <p:cNvSpPr txBox="1"/>
          <p:nvPr/>
        </p:nvSpPr>
        <p:spPr>
          <a:xfrm>
            <a:off x="8615692" y="3196937"/>
            <a:ext cx="151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20-tooth gear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35484C-42D2-4C08-8FED-6C52C7FCA801}"/>
              </a:ext>
            </a:extLst>
          </p:cNvPr>
          <p:cNvSpPr txBox="1"/>
          <p:nvPr/>
        </p:nvSpPr>
        <p:spPr>
          <a:xfrm>
            <a:off x="6095999" y="4356593"/>
            <a:ext cx="151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10-tooth gear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E31D6F5-FD16-4741-92A5-974D0F49BF8C}"/>
              </a:ext>
            </a:extLst>
          </p:cNvPr>
          <p:cNvCxnSpPr>
            <a:cxnSpLocks/>
          </p:cNvCxnSpPr>
          <p:nvPr/>
        </p:nvCxnSpPr>
        <p:spPr>
          <a:xfrm flipH="1">
            <a:off x="5791199" y="737072"/>
            <a:ext cx="91440" cy="9215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D3D6178-8E92-4502-BFAC-7F11BFDEB410}"/>
              </a:ext>
            </a:extLst>
          </p:cNvPr>
          <p:cNvCxnSpPr>
            <a:cxnSpLocks/>
          </p:cNvCxnSpPr>
          <p:nvPr/>
        </p:nvCxnSpPr>
        <p:spPr>
          <a:xfrm flipH="1">
            <a:off x="7529689" y="1497345"/>
            <a:ext cx="1206415" cy="65823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DF3E349-BDC4-4D30-80A0-AD38FF340880}"/>
              </a:ext>
            </a:extLst>
          </p:cNvPr>
          <p:cNvCxnSpPr>
            <a:cxnSpLocks/>
          </p:cNvCxnSpPr>
          <p:nvPr/>
        </p:nvCxnSpPr>
        <p:spPr>
          <a:xfrm flipV="1">
            <a:off x="3576307" y="3196937"/>
            <a:ext cx="702182" cy="37665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E78B494-529A-4975-ABDE-24A0E7BBE6C5}"/>
              </a:ext>
            </a:extLst>
          </p:cNvPr>
          <p:cNvCxnSpPr>
            <a:cxnSpLocks/>
            <a:stCxn id="8" idx="1"/>
          </p:cNvCxnSpPr>
          <p:nvPr/>
        </p:nvCxnSpPr>
        <p:spPr>
          <a:xfrm flipH="1" flipV="1">
            <a:off x="7529690" y="3336558"/>
            <a:ext cx="1086002" cy="1426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B8D93EE-26AC-4249-B918-BA0D94103D77}"/>
              </a:ext>
            </a:extLst>
          </p:cNvPr>
          <p:cNvCxnSpPr>
            <a:cxnSpLocks/>
          </p:cNvCxnSpPr>
          <p:nvPr/>
        </p:nvCxnSpPr>
        <p:spPr>
          <a:xfrm flipV="1">
            <a:off x="6632294" y="3429000"/>
            <a:ext cx="84595" cy="95141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"/>
          <p:cNvSpPr txBox="1">
            <a:spLocks noGrp="1"/>
          </p:cNvSpPr>
          <p:nvPr>
            <p:ph type="title"/>
          </p:nvPr>
        </p:nvSpPr>
        <p:spPr>
          <a:xfrm>
            <a:off x="605628" y="218155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 b="1" u="sng" dirty="0"/>
              <a:t>WHAT IS A GEAR?</a:t>
            </a:r>
            <a:endParaRPr dirty="0"/>
          </a:p>
        </p:txBody>
      </p:sp>
      <p:sp>
        <p:nvSpPr>
          <p:cNvPr id="150" name="Google Shape;150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892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SzPts val="1600"/>
              <a:buChar char="▶"/>
            </a:pPr>
            <a:r>
              <a:rPr lang="en-US"/>
              <a:t>A gear is a wheel usually made of metal or plastic with teeth that meshes together with other gears to transfer rotational energy</a:t>
            </a:r>
            <a:endParaRPr/>
          </a:p>
        </p:txBody>
      </p:sp>
      <p:pic>
        <p:nvPicPr>
          <p:cNvPr id="151" name="Google Shape;151;p2" descr="http://www.sharesinv.com/wp-content/uploads/articles/gear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1816" y="205406"/>
            <a:ext cx="1528367" cy="1485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" descr="http://2.bp.blogspot.com/-h3b8NPqI_jw/Tv3YBbKf9SI/AAAAAAAAAhk/wirDpUgbBWc/s1600/BlackSilverandGoldWatch-long+goodby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9871" y="2850248"/>
            <a:ext cx="2489453" cy="1867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" descr="http://www.right-drill.com/images/HAMMER_DRILL_SHOWING_FAN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6609" y="4952593"/>
            <a:ext cx="2462715" cy="1848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" descr="http://upload.wikimedia.org/wikipedia/commons/9/93/Shimano_xt_rear_derailleur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64143" y="2818889"/>
            <a:ext cx="3122140" cy="3950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" descr="http://mrmercury.webs.com/photos/Number-3/SH%20Gear%20Robot%20wind%20up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381103" y="2850248"/>
            <a:ext cx="3789405" cy="1944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" descr="http://www.shopbuy.org/static/category/original/transmission-gears/10343034-transmission-gears--isolated-on-a-white-background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381102" y="4794366"/>
            <a:ext cx="3789406" cy="1975477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"/>
          <p:cNvSpPr/>
          <p:nvPr/>
        </p:nvSpPr>
        <p:spPr>
          <a:xfrm>
            <a:off x="130178" y="3822307"/>
            <a:ext cx="95090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cap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Watch/</a:t>
            </a:r>
            <a:endParaRPr sz="16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Clock</a:t>
            </a:r>
            <a:endParaRPr sz="1600" b="0" cap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8" name="Google Shape;158;p2"/>
          <p:cNvSpPr/>
          <p:nvPr/>
        </p:nvSpPr>
        <p:spPr>
          <a:xfrm>
            <a:off x="228738" y="4952593"/>
            <a:ext cx="60946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Drill</a:t>
            </a:r>
            <a:endParaRPr sz="2000" b="0" cap="none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9" name="Google Shape;159;p2"/>
          <p:cNvSpPr/>
          <p:nvPr/>
        </p:nvSpPr>
        <p:spPr>
          <a:xfrm>
            <a:off x="3464142" y="5323751"/>
            <a:ext cx="1164302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cap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Bicycle</a:t>
            </a:r>
            <a:endParaRPr sz="2000" dirty="0"/>
          </a:p>
        </p:txBody>
      </p:sp>
      <p:sp>
        <p:nvSpPr>
          <p:cNvPr id="160" name="Google Shape;160;p2"/>
          <p:cNvSpPr/>
          <p:nvPr/>
        </p:nvSpPr>
        <p:spPr>
          <a:xfrm>
            <a:off x="8799650" y="3766568"/>
            <a:ext cx="108876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Wind-up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Toys</a:t>
            </a:r>
            <a:endParaRPr/>
          </a:p>
        </p:txBody>
      </p:sp>
      <p:sp>
        <p:nvSpPr>
          <p:cNvPr id="161" name="Google Shape;161;p2"/>
          <p:cNvSpPr/>
          <p:nvPr/>
        </p:nvSpPr>
        <p:spPr>
          <a:xfrm>
            <a:off x="7473244" y="6350279"/>
            <a:ext cx="313243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Vehicle Transmission</a:t>
            </a:r>
            <a:endParaRPr sz="2000" b="0" cap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"/>
          <p:cNvSpPr txBox="1">
            <a:spLocks noGrp="1"/>
          </p:cNvSpPr>
          <p:nvPr>
            <p:ph type="title"/>
          </p:nvPr>
        </p:nvSpPr>
        <p:spPr>
          <a:xfrm>
            <a:off x="308921" y="183621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 b="1" u="sng"/>
              <a:t>DIFFERENT TYPES OF GEARS</a:t>
            </a:r>
            <a:endParaRPr/>
          </a:p>
        </p:txBody>
      </p:sp>
      <p:pic>
        <p:nvPicPr>
          <p:cNvPr id="167" name="Google Shape;167;p3" descr="http://upload.wikimedia.org/wikipedia/commons/c/c3/Worm_Gear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39573" y="1494866"/>
            <a:ext cx="2727375" cy="1944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3" descr="http://www.offroaders.com/tech/winches/images/spur-gear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18743" y="1886419"/>
            <a:ext cx="1657350" cy="155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" descr="http://www.ever-power.biz/bevel-gears-1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47160" y="4898850"/>
            <a:ext cx="2259925" cy="1751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" descr="http://www.technologystudent.com/images3/chain1.gi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94608" y="3714750"/>
            <a:ext cx="4762500" cy="314325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"/>
          <p:cNvSpPr/>
          <p:nvPr/>
        </p:nvSpPr>
        <p:spPr>
          <a:xfrm>
            <a:off x="774585" y="1690688"/>
            <a:ext cx="324415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0" cap="none" dirty="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Spur Gears</a:t>
            </a:r>
            <a:endParaRPr dirty="0"/>
          </a:p>
        </p:txBody>
      </p:sp>
      <p:sp>
        <p:nvSpPr>
          <p:cNvPr id="172" name="Google Shape;172;p3"/>
          <p:cNvSpPr/>
          <p:nvPr/>
        </p:nvSpPr>
        <p:spPr>
          <a:xfrm>
            <a:off x="1535074" y="3975520"/>
            <a:ext cx="467381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0" cap="none" dirty="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Bevel Gears</a:t>
            </a:r>
            <a:endParaRPr dirty="0"/>
          </a:p>
        </p:txBody>
      </p:sp>
      <p:sp>
        <p:nvSpPr>
          <p:cNvPr id="173" name="Google Shape;173;p3"/>
          <p:cNvSpPr/>
          <p:nvPr/>
        </p:nvSpPr>
        <p:spPr>
          <a:xfrm>
            <a:off x="7002627" y="582004"/>
            <a:ext cx="47625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0" cap="none" dirty="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Worm Gears</a:t>
            </a:r>
            <a:endParaRPr dirty="0"/>
          </a:p>
        </p:txBody>
      </p:sp>
      <p:sp>
        <p:nvSpPr>
          <p:cNvPr id="174" name="Google Shape;174;p3"/>
          <p:cNvSpPr/>
          <p:nvPr/>
        </p:nvSpPr>
        <p:spPr>
          <a:xfrm>
            <a:off x="7194608" y="3546773"/>
            <a:ext cx="47625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0" cap="none" dirty="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Pulley Gears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4"/>
          <p:cNvSpPr txBox="1">
            <a:spLocks noGrp="1"/>
          </p:cNvSpPr>
          <p:nvPr>
            <p:ph type="title"/>
          </p:nvPr>
        </p:nvSpPr>
        <p:spPr>
          <a:xfrm>
            <a:off x="684212" y="88327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/>
              <a:t>GEAR RATIOS</a:t>
            </a:r>
            <a:endParaRPr/>
          </a:p>
        </p:txBody>
      </p:sp>
      <p:sp>
        <p:nvSpPr>
          <p:cNvPr id="180" name="Google Shape;180;p4"/>
          <p:cNvSpPr txBox="1">
            <a:spLocks noGrp="1"/>
          </p:cNvSpPr>
          <p:nvPr>
            <p:ph type="body" idx="1"/>
          </p:nvPr>
        </p:nvSpPr>
        <p:spPr>
          <a:xfrm>
            <a:off x="758352" y="1180071"/>
            <a:ext cx="8534400" cy="3615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SzPts val="1600"/>
              <a:buChar char="▶"/>
            </a:pPr>
            <a:r>
              <a:rPr lang="en-US" dirty="0"/>
              <a:t>What is a Ratio?</a:t>
            </a:r>
            <a:endParaRPr dirty="0"/>
          </a:p>
          <a:p>
            <a:pPr marL="742950" lvl="1" indent="-285750" algn="l" rtl="0">
              <a:spcBef>
                <a:spcPts val="960"/>
              </a:spcBef>
              <a:spcAft>
                <a:spcPts val="0"/>
              </a:spcAft>
              <a:buSzPts val="1440"/>
              <a:buChar char="▶"/>
            </a:pPr>
            <a:r>
              <a:rPr lang="en-US" dirty="0">
                <a:solidFill>
                  <a:srgbClr val="FF0000"/>
                </a:solidFill>
              </a:rPr>
              <a:t>The number of times one number can be found within another.</a:t>
            </a:r>
            <a:endParaRPr dirty="0"/>
          </a:p>
          <a:p>
            <a:pPr marL="457200" lvl="1" indent="0" algn="l" rtl="0">
              <a:spcBef>
                <a:spcPts val="960"/>
              </a:spcBef>
              <a:spcAft>
                <a:spcPts val="0"/>
              </a:spcAft>
              <a:buSzPts val="1440"/>
              <a:buNone/>
            </a:pPr>
            <a:r>
              <a:rPr lang="en-US" dirty="0"/>
              <a:t>	</a:t>
            </a:r>
            <a:r>
              <a:rPr lang="en-US" dirty="0">
                <a:solidFill>
                  <a:srgbClr val="FF0000"/>
                </a:solidFill>
              </a:rPr>
              <a:t>Example: There are three 2’s in six  [6/2 =3]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285750" lvl="0" indent="-285750" algn="l" rtl="0">
              <a:spcBef>
                <a:spcPts val="1000"/>
              </a:spcBef>
              <a:spcAft>
                <a:spcPts val="0"/>
              </a:spcAft>
              <a:buSzPts val="1600"/>
              <a:buChar char="▶"/>
            </a:pPr>
            <a:r>
              <a:rPr lang="en-US" dirty="0"/>
              <a:t>What is a Gear Ratio?</a:t>
            </a:r>
            <a:endParaRPr dirty="0"/>
          </a:p>
          <a:p>
            <a:pPr marL="742950" lvl="1" indent="-285750" algn="l" rtl="0">
              <a:spcBef>
                <a:spcPts val="960"/>
              </a:spcBef>
              <a:spcAft>
                <a:spcPts val="0"/>
              </a:spcAft>
              <a:buSzPts val="1440"/>
              <a:buChar char="▶"/>
            </a:pPr>
            <a:r>
              <a:rPr lang="en-US" dirty="0">
                <a:solidFill>
                  <a:srgbClr val="FF0000"/>
                </a:solidFill>
              </a:rPr>
              <a:t>A </a:t>
            </a:r>
            <a:r>
              <a:rPr lang="en-US" b="1" dirty="0">
                <a:solidFill>
                  <a:srgbClr val="FF0000"/>
                </a:solidFill>
              </a:rPr>
              <a:t>Gear Ratio </a:t>
            </a:r>
            <a:r>
              <a:rPr lang="en-US" dirty="0">
                <a:solidFill>
                  <a:srgbClr val="FF0000"/>
                </a:solidFill>
              </a:rPr>
              <a:t>is the number of times a gear will turn in full when compared to another gear</a:t>
            </a:r>
            <a:endParaRPr dirty="0"/>
          </a:p>
        </p:txBody>
      </p:sp>
      <p:pic>
        <p:nvPicPr>
          <p:cNvPr id="181" name="Google Shape;181;p4" descr="http://www.mechanical-toys.com/Images/gears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95551" y="4720281"/>
            <a:ext cx="3064727" cy="2010461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4"/>
          <p:cNvSpPr/>
          <p:nvPr/>
        </p:nvSpPr>
        <p:spPr>
          <a:xfrm>
            <a:off x="4569904" y="5562985"/>
            <a:ext cx="32733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/>
          </a:p>
        </p:txBody>
      </p:sp>
      <p:sp>
        <p:nvSpPr>
          <p:cNvPr id="183" name="Google Shape;183;p4"/>
          <p:cNvSpPr/>
          <p:nvPr/>
        </p:nvSpPr>
        <p:spPr>
          <a:xfrm>
            <a:off x="5523993" y="5562985"/>
            <a:ext cx="32733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/>
          </a:p>
        </p:txBody>
      </p:sp>
      <p:sp>
        <p:nvSpPr>
          <p:cNvPr id="184" name="Google Shape;184;p4"/>
          <p:cNvSpPr/>
          <p:nvPr/>
        </p:nvSpPr>
        <p:spPr>
          <a:xfrm>
            <a:off x="5124235" y="5564698"/>
            <a:ext cx="25519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</a:t>
            </a:r>
            <a:endParaRPr sz="2000" b="0" cap="none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5"/>
          <p:cNvSpPr txBox="1">
            <a:spLocks noGrp="1"/>
          </p:cNvSpPr>
          <p:nvPr>
            <p:ph type="title"/>
          </p:nvPr>
        </p:nvSpPr>
        <p:spPr>
          <a:xfrm>
            <a:off x="387650" y="219530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/>
              <a:t>FINDING GEAR RATIOS</a:t>
            </a:r>
            <a:br>
              <a:rPr lang="en-US"/>
            </a:br>
            <a:r>
              <a:rPr lang="en-US" sz="2000"/>
              <a:t>TWO GEARS</a:t>
            </a:r>
            <a:endParaRPr/>
          </a:p>
        </p:txBody>
      </p:sp>
      <p:pic>
        <p:nvPicPr>
          <p:cNvPr id="190" name="Google Shape;190;p5" descr="Determine Gear Ratio Step 1 Version 4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767586" y="1595518"/>
            <a:ext cx="6622337" cy="497169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5"/>
          <p:cNvSpPr txBox="1"/>
          <p:nvPr/>
        </p:nvSpPr>
        <p:spPr>
          <a:xfrm>
            <a:off x="3646967" y="4657060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Driver Gear</a:t>
            </a:r>
            <a:endParaRPr/>
          </a:p>
        </p:txBody>
      </p:sp>
      <p:sp>
        <p:nvSpPr>
          <p:cNvPr id="192" name="Google Shape;192;p5"/>
          <p:cNvSpPr txBox="1"/>
          <p:nvPr/>
        </p:nvSpPr>
        <p:spPr>
          <a:xfrm>
            <a:off x="5787655" y="4754983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Driven Gear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6"/>
          <p:cNvSpPr txBox="1">
            <a:spLocks noGrp="1"/>
          </p:cNvSpPr>
          <p:nvPr>
            <p:ph type="title"/>
          </p:nvPr>
        </p:nvSpPr>
        <p:spPr>
          <a:xfrm>
            <a:off x="288796" y="217239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/>
              <a:t>FINDING GEAR RATIOS</a:t>
            </a:r>
            <a:br>
              <a:rPr lang="en-US"/>
            </a:br>
            <a:r>
              <a:rPr lang="en-US" sz="2000"/>
              <a:t>COUNT THE TEETH ON EACH GEAR</a:t>
            </a:r>
            <a:endParaRPr/>
          </a:p>
        </p:txBody>
      </p:sp>
      <p:pic>
        <p:nvPicPr>
          <p:cNvPr id="198" name="Google Shape;198;p6" descr="Determine Gear Ratio Step 2 Version 4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2304407"/>
            <a:ext cx="6065421" cy="4553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6" descr="Determine Gear Ratio Step 3 Version 4.jpg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096048" y="2304407"/>
            <a:ext cx="6095952" cy="4553593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6"/>
          <p:cNvSpPr txBox="1"/>
          <p:nvPr/>
        </p:nvSpPr>
        <p:spPr>
          <a:xfrm>
            <a:off x="925033" y="2721935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Driver Gear</a:t>
            </a:r>
            <a:endParaRPr/>
          </a:p>
        </p:txBody>
      </p:sp>
      <p:sp>
        <p:nvSpPr>
          <p:cNvPr id="201" name="Google Shape;201;p6"/>
          <p:cNvSpPr txBox="1"/>
          <p:nvPr/>
        </p:nvSpPr>
        <p:spPr>
          <a:xfrm>
            <a:off x="6485860" y="3059668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Driver Gear</a:t>
            </a:r>
            <a:endParaRPr/>
          </a:p>
        </p:txBody>
      </p:sp>
      <p:sp>
        <p:nvSpPr>
          <p:cNvPr id="202" name="Google Shape;202;p6"/>
          <p:cNvSpPr txBox="1"/>
          <p:nvPr/>
        </p:nvSpPr>
        <p:spPr>
          <a:xfrm>
            <a:off x="3032710" y="2721935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Driven Gear</a:t>
            </a:r>
            <a:endParaRPr/>
          </a:p>
        </p:txBody>
      </p:sp>
      <p:sp>
        <p:nvSpPr>
          <p:cNvPr id="203" name="Google Shape;203;p6"/>
          <p:cNvSpPr txBox="1"/>
          <p:nvPr/>
        </p:nvSpPr>
        <p:spPr>
          <a:xfrm>
            <a:off x="10710530" y="2690336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Driven Gear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7"/>
          <p:cNvSpPr txBox="1">
            <a:spLocks noGrp="1"/>
          </p:cNvSpPr>
          <p:nvPr>
            <p:ph type="title"/>
          </p:nvPr>
        </p:nvSpPr>
        <p:spPr>
          <a:xfrm>
            <a:off x="115802" y="12257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/>
              <a:t>FINDING GEAR RATIOS</a:t>
            </a:r>
            <a:br>
              <a:rPr lang="en-US"/>
            </a:br>
            <a:r>
              <a:rPr lang="en-US" sz="2000"/>
              <a:t>DIVIDE ONE TEETH COUNT BY THE OTHER</a:t>
            </a:r>
            <a:endParaRPr/>
          </a:p>
        </p:txBody>
      </p:sp>
      <p:pic>
        <p:nvPicPr>
          <p:cNvPr id="209" name="Google Shape;209;p7" descr="Determine Gear Ratio Step 4 Version 4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5802" y="1743247"/>
            <a:ext cx="6149034" cy="4616364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7"/>
          <p:cNvSpPr txBox="1">
            <a:spLocks noGrp="1"/>
          </p:cNvSpPr>
          <p:nvPr>
            <p:ph type="body" idx="2"/>
          </p:nvPr>
        </p:nvSpPr>
        <p:spPr>
          <a:xfrm>
            <a:off x="6474941" y="1589902"/>
            <a:ext cx="5132644" cy="38727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l="-47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SzPts val="1600"/>
              <a:buChar char="▶"/>
            </a:pPr>
            <a:r>
              <a:rPr lang="en-US"/>
              <a:t> </a:t>
            </a:r>
            <a:endParaRPr/>
          </a:p>
        </p:txBody>
      </p:sp>
      <p:sp>
        <p:nvSpPr>
          <p:cNvPr id="211" name="Google Shape;211;p7"/>
          <p:cNvSpPr txBox="1"/>
          <p:nvPr/>
        </p:nvSpPr>
        <p:spPr>
          <a:xfrm>
            <a:off x="4533987" y="1873559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Driven Gear</a:t>
            </a:r>
            <a:endParaRPr/>
          </a:p>
        </p:txBody>
      </p:sp>
      <p:sp>
        <p:nvSpPr>
          <p:cNvPr id="212" name="Google Shape;212;p7"/>
          <p:cNvSpPr txBox="1"/>
          <p:nvPr/>
        </p:nvSpPr>
        <p:spPr>
          <a:xfrm>
            <a:off x="666215" y="1969253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Driver Gear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8"/>
          <p:cNvSpPr txBox="1">
            <a:spLocks noGrp="1"/>
          </p:cNvSpPr>
          <p:nvPr>
            <p:ph type="title"/>
          </p:nvPr>
        </p:nvSpPr>
        <p:spPr>
          <a:xfrm>
            <a:off x="110452" y="163348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/>
              <a:t>LET’S GIVE IT A TRY!</a:t>
            </a:r>
            <a:br>
              <a:rPr lang="en-US"/>
            </a:br>
            <a:r>
              <a:rPr lang="en-US" sz="2000"/>
              <a:t>WHAT ARE THE RATIOS OF THESE GEAR COMBINATIONS?</a:t>
            </a:r>
            <a:endParaRPr/>
          </a:p>
        </p:txBody>
      </p:sp>
      <p:pic>
        <p:nvPicPr>
          <p:cNvPr id="218" name="Google Shape;218;p8" descr="http://ecx.images-amazon.com/images/I/71tUQBb0fNL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4864" y="1690688"/>
            <a:ext cx="1954726" cy="1952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8" descr="http://ecx.images-amazon.com/images/I/71tUQBb0fNL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49546" y="1690688"/>
            <a:ext cx="1954726" cy="1952624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8"/>
          <p:cNvSpPr/>
          <p:nvPr/>
        </p:nvSpPr>
        <p:spPr>
          <a:xfrm>
            <a:off x="971120" y="2917908"/>
            <a:ext cx="106221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40 teeth</a:t>
            </a:r>
            <a:endParaRPr/>
          </a:p>
        </p:txBody>
      </p:sp>
      <p:sp>
        <p:nvSpPr>
          <p:cNvPr id="221" name="Google Shape;221;p8"/>
          <p:cNvSpPr/>
          <p:nvPr/>
        </p:nvSpPr>
        <p:spPr>
          <a:xfrm>
            <a:off x="2795802" y="2917908"/>
            <a:ext cx="106221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40 teeth</a:t>
            </a:r>
            <a:endParaRPr/>
          </a:p>
        </p:txBody>
      </p:sp>
      <p:pic>
        <p:nvPicPr>
          <p:cNvPr id="222" name="Google Shape;222;p8" descr="http://kineticsculpture.pbworks.com/f/1233676563/Picture%202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49546" y="4754020"/>
            <a:ext cx="1619087" cy="1395916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8"/>
          <p:cNvSpPr/>
          <p:nvPr/>
        </p:nvSpPr>
        <p:spPr>
          <a:xfrm>
            <a:off x="2568793" y="5472782"/>
            <a:ext cx="106221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r>
              <a:rPr lang="en-US" sz="20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 teeth</a:t>
            </a:r>
            <a:endParaRPr/>
          </a:p>
        </p:txBody>
      </p:sp>
      <p:sp>
        <p:nvSpPr>
          <p:cNvPr id="224" name="Google Shape;224;p8"/>
          <p:cNvSpPr/>
          <p:nvPr/>
        </p:nvSpPr>
        <p:spPr>
          <a:xfrm>
            <a:off x="222116" y="1402146"/>
            <a:ext cx="38023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/>
          </a:p>
        </p:txBody>
      </p:sp>
      <p:sp>
        <p:nvSpPr>
          <p:cNvPr id="225" name="Google Shape;225;p8"/>
          <p:cNvSpPr/>
          <p:nvPr/>
        </p:nvSpPr>
        <p:spPr>
          <a:xfrm>
            <a:off x="222116" y="4273032"/>
            <a:ext cx="38023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/>
          </a:p>
        </p:txBody>
      </p:sp>
      <p:pic>
        <p:nvPicPr>
          <p:cNvPr id="226" name="Google Shape;226;p8" descr="http://cdn3.volusion.com/9jon3.pys6q/v/vspfiles/photos/2600-644-2.jpg?139239467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01889" y="2230328"/>
            <a:ext cx="3346389" cy="3272768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8"/>
          <p:cNvSpPr/>
          <p:nvPr/>
        </p:nvSpPr>
        <p:spPr>
          <a:xfrm>
            <a:off x="7130190" y="4285067"/>
            <a:ext cx="171143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100</a:t>
            </a:r>
            <a:r>
              <a:rPr lang="en-US" sz="3000" b="1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teeth</a:t>
            </a:r>
            <a:endParaRPr/>
          </a:p>
        </p:txBody>
      </p:sp>
      <p:pic>
        <p:nvPicPr>
          <p:cNvPr id="228" name="Google Shape;228;p8" descr="http://ecx.images-amazon.com/images/I/51drEaBA4XL._SX270_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15014" y="3171377"/>
            <a:ext cx="1185047" cy="110165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8"/>
          <p:cNvSpPr/>
          <p:nvPr/>
        </p:nvSpPr>
        <p:spPr>
          <a:xfrm>
            <a:off x="9659987" y="4188914"/>
            <a:ext cx="106221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25</a:t>
            </a:r>
            <a:r>
              <a:rPr lang="en-US" sz="20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teeth</a:t>
            </a:r>
            <a:endParaRPr/>
          </a:p>
        </p:txBody>
      </p:sp>
      <p:sp>
        <p:nvSpPr>
          <p:cNvPr id="230" name="Google Shape;230;p8"/>
          <p:cNvSpPr/>
          <p:nvPr/>
        </p:nvSpPr>
        <p:spPr>
          <a:xfrm>
            <a:off x="6136241" y="2299318"/>
            <a:ext cx="38023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sz="3000" b="0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1" name="Google Shape;231;p8"/>
          <p:cNvSpPr/>
          <p:nvPr/>
        </p:nvSpPr>
        <p:spPr>
          <a:xfrm>
            <a:off x="1213662" y="3534368"/>
            <a:ext cx="46839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/>
          </a:p>
        </p:txBody>
      </p:sp>
      <p:sp>
        <p:nvSpPr>
          <p:cNvPr id="232" name="Google Shape;232;p8"/>
          <p:cNvSpPr/>
          <p:nvPr/>
        </p:nvSpPr>
        <p:spPr>
          <a:xfrm>
            <a:off x="3147075" y="3522287"/>
            <a:ext cx="46839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/>
          </a:p>
        </p:txBody>
      </p:sp>
      <p:sp>
        <p:nvSpPr>
          <p:cNvPr id="233" name="Google Shape;233;p8"/>
          <p:cNvSpPr/>
          <p:nvPr/>
        </p:nvSpPr>
        <p:spPr>
          <a:xfrm>
            <a:off x="2250900" y="3534368"/>
            <a:ext cx="32733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</a:t>
            </a:r>
            <a:endParaRPr sz="4000" b="0" cap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4" name="Google Shape;234;p8"/>
          <p:cNvSpPr/>
          <p:nvPr/>
        </p:nvSpPr>
        <p:spPr>
          <a:xfrm>
            <a:off x="2221315" y="6085934"/>
            <a:ext cx="32733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</a:t>
            </a:r>
            <a:endParaRPr sz="4000" b="0" cap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5" name="Google Shape;235;p8"/>
          <p:cNvSpPr/>
          <p:nvPr/>
        </p:nvSpPr>
        <p:spPr>
          <a:xfrm>
            <a:off x="1252328" y="6149936"/>
            <a:ext cx="468398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Century Gothic"/>
                <a:sym typeface="Century Gothic"/>
              </a:rPr>
              <a:t>2</a:t>
            </a:r>
            <a:endParaRPr dirty="0"/>
          </a:p>
        </p:txBody>
      </p:sp>
      <p:sp>
        <p:nvSpPr>
          <p:cNvPr id="236" name="Google Shape;236;p8"/>
          <p:cNvSpPr/>
          <p:nvPr/>
        </p:nvSpPr>
        <p:spPr>
          <a:xfrm>
            <a:off x="2870422" y="6145014"/>
            <a:ext cx="46839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sz="4000" b="0" cap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7" name="Google Shape;237;p8"/>
          <p:cNvSpPr/>
          <p:nvPr/>
        </p:nvSpPr>
        <p:spPr>
          <a:xfrm>
            <a:off x="10436394" y="5019818"/>
            <a:ext cx="32733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</a:t>
            </a:r>
            <a:endParaRPr sz="4000" b="0" cap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8" name="Google Shape;238;p8"/>
          <p:cNvSpPr/>
          <p:nvPr/>
        </p:nvSpPr>
        <p:spPr>
          <a:xfrm>
            <a:off x="9539138" y="5054307"/>
            <a:ext cx="46839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endParaRPr sz="4000" b="0" cap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9" name="Google Shape;239;p8"/>
          <p:cNvSpPr/>
          <p:nvPr/>
        </p:nvSpPr>
        <p:spPr>
          <a:xfrm>
            <a:off x="11217645" y="5016089"/>
            <a:ext cx="46839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sz="4000" b="0" cap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40" name="Google Shape;240;p8" descr="http://us.cdn2.123rf.com/168nwm/luchschen/luchschen0907/luchschen090700041/5217148-flecha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10800000">
            <a:off x="2940569" y="1802157"/>
            <a:ext cx="662881" cy="497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8" descr="http://us.cdn2.123rf.com/168nwm/luchschen/luchschen0907/luchschen090700041/5217148-flecha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10800000" flipH="1">
            <a:off x="1165707" y="1821805"/>
            <a:ext cx="673040" cy="497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8" descr="http://us.cdn2.123rf.com/168nwm/luchschen/luchschen0907/luchschen090700041/5217148-flecha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10800000">
            <a:off x="2767461" y="4911089"/>
            <a:ext cx="662881" cy="497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8" descr="http://us.cdn2.123rf.com/168nwm/luchschen/luchschen0907/luchschen090700041/5217148-flecha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10800000">
            <a:off x="9676096" y="3273706"/>
            <a:ext cx="662881" cy="497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8" descr="http://us.cdn2.123rf.com/168nwm/luchschen/luchschen0907/luchschen090700041/5217148-flecha.jp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10800000" flipH="1">
            <a:off x="7375165" y="2723143"/>
            <a:ext cx="1221483" cy="497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8" descr="http://ecx.images-amazon.com/images/I/71tUQBb0fNL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3508" y="4292267"/>
            <a:ext cx="1954726" cy="1952624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8"/>
          <p:cNvSpPr/>
          <p:nvPr/>
        </p:nvSpPr>
        <p:spPr>
          <a:xfrm>
            <a:off x="1069764" y="5480643"/>
            <a:ext cx="106221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cap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40 teeth</a:t>
            </a:r>
            <a:endParaRPr dirty="0"/>
          </a:p>
        </p:txBody>
      </p:sp>
      <p:pic>
        <p:nvPicPr>
          <p:cNvPr id="247" name="Google Shape;247;p8" descr="http://us.cdn2.123rf.com/168nwm/luchschen/luchschen0907/luchschen090700041/5217148-flecha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10800000" flipH="1">
            <a:off x="1276054" y="4505439"/>
            <a:ext cx="673040" cy="497161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8"/>
          <p:cNvSpPr txBox="1"/>
          <p:nvPr/>
        </p:nvSpPr>
        <p:spPr>
          <a:xfrm>
            <a:off x="750640" y="1402460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Driven Gear</a:t>
            </a:r>
            <a:endParaRPr dirty="0"/>
          </a:p>
        </p:txBody>
      </p:sp>
      <p:sp>
        <p:nvSpPr>
          <p:cNvPr id="249" name="Google Shape;249;p8"/>
          <p:cNvSpPr txBox="1"/>
          <p:nvPr/>
        </p:nvSpPr>
        <p:spPr>
          <a:xfrm>
            <a:off x="2551934" y="1384983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Driver Gear</a:t>
            </a:r>
            <a:endParaRPr dirty="0"/>
          </a:p>
        </p:txBody>
      </p:sp>
      <p:sp>
        <p:nvSpPr>
          <p:cNvPr id="250" name="Google Shape;250;p8"/>
          <p:cNvSpPr txBox="1"/>
          <p:nvPr/>
        </p:nvSpPr>
        <p:spPr>
          <a:xfrm>
            <a:off x="3307772" y="4622239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Driver Gear</a:t>
            </a:r>
            <a:endParaRPr dirty="0"/>
          </a:p>
        </p:txBody>
      </p:sp>
      <p:sp>
        <p:nvSpPr>
          <p:cNvPr id="251" name="Google Shape;251;p8"/>
          <p:cNvSpPr txBox="1"/>
          <p:nvPr/>
        </p:nvSpPr>
        <p:spPr>
          <a:xfrm>
            <a:off x="9748278" y="2808422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Driver Gear</a:t>
            </a:r>
            <a:endParaRPr dirty="0"/>
          </a:p>
        </p:txBody>
      </p:sp>
      <p:sp>
        <p:nvSpPr>
          <p:cNvPr id="252" name="Google Shape;252;p8"/>
          <p:cNvSpPr txBox="1"/>
          <p:nvPr/>
        </p:nvSpPr>
        <p:spPr>
          <a:xfrm>
            <a:off x="7245743" y="1956144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Driven Gear</a:t>
            </a:r>
            <a:endParaRPr dirty="0"/>
          </a:p>
        </p:txBody>
      </p:sp>
      <p:sp>
        <p:nvSpPr>
          <p:cNvPr id="253" name="Google Shape;253;p8"/>
          <p:cNvSpPr txBox="1"/>
          <p:nvPr/>
        </p:nvSpPr>
        <p:spPr>
          <a:xfrm>
            <a:off x="-24861" y="4029521"/>
            <a:ext cx="16586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Driven Gear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"/>
          <p:cNvSpPr txBox="1">
            <a:spLocks noGrp="1"/>
          </p:cNvSpPr>
          <p:nvPr>
            <p:ph type="title"/>
          </p:nvPr>
        </p:nvSpPr>
        <p:spPr>
          <a:xfrm>
            <a:off x="198179" y="88326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</a:pPr>
            <a:r>
              <a:rPr lang="en-US"/>
              <a:t>TORQUE VS. SPEED</a:t>
            </a:r>
            <a:endParaRPr/>
          </a:p>
        </p:txBody>
      </p:sp>
      <p:sp>
        <p:nvSpPr>
          <p:cNvPr id="259" name="Google Shape;259;p9"/>
          <p:cNvSpPr txBox="1">
            <a:spLocks noGrp="1"/>
          </p:cNvSpPr>
          <p:nvPr>
            <p:ph type="body" idx="1"/>
          </p:nvPr>
        </p:nvSpPr>
        <p:spPr>
          <a:xfrm>
            <a:off x="379412" y="1443679"/>
            <a:ext cx="10165020" cy="463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SzPts val="1600"/>
              <a:buChar char="▶"/>
            </a:pPr>
            <a:r>
              <a:rPr lang="en-US" dirty="0">
                <a:solidFill>
                  <a:schemeClr val="lt1"/>
                </a:solidFill>
              </a:rPr>
              <a:t>What is torque?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sz="2000" dirty="0">
                <a:solidFill>
                  <a:srgbClr val="FF0000"/>
                </a:solidFill>
              </a:rPr>
              <a:t>Torque is </a:t>
            </a:r>
            <a:r>
              <a:rPr lang="en-US" dirty="0">
                <a:solidFill>
                  <a:srgbClr val="FF0000"/>
                </a:solidFill>
              </a:rPr>
              <a:t>a measure of the force needed to get an object to rotate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285750" lvl="0" indent="-285750" algn="l" rtl="0">
              <a:spcBef>
                <a:spcPts val="1000"/>
              </a:spcBef>
              <a:spcAft>
                <a:spcPts val="0"/>
              </a:spcAft>
              <a:buSzPts val="1600"/>
              <a:buChar char="▶"/>
            </a:pPr>
            <a:r>
              <a:rPr lang="en-US" dirty="0">
                <a:solidFill>
                  <a:schemeClr val="lt1"/>
                </a:solidFill>
              </a:rPr>
              <a:t>What is speed ?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sz="2000" dirty="0">
                <a:solidFill>
                  <a:srgbClr val="FF0000"/>
                </a:solidFill>
              </a:rPr>
              <a:t>Speed is how fast your gears are spinning. 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dirty="0">
                <a:solidFill>
                  <a:srgbClr val="FF0000"/>
                </a:solidFill>
              </a:rPr>
              <a:t>*Rotations per Minute (RPM)</a:t>
            </a:r>
            <a:endParaRPr sz="2000" dirty="0">
              <a:solidFill>
                <a:srgbClr val="FF0000"/>
              </a:solidFill>
            </a:endParaRPr>
          </a:p>
          <a:p>
            <a:pPr marL="285750" lvl="0" indent="-184150" algn="l" rtl="0"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285750" lvl="0" indent="-285750" algn="l" rtl="0">
              <a:spcBef>
                <a:spcPts val="1000"/>
              </a:spcBef>
              <a:spcAft>
                <a:spcPts val="0"/>
              </a:spcAft>
              <a:buSzPts val="1600"/>
              <a:buChar char="▶"/>
            </a:pPr>
            <a:r>
              <a:rPr lang="en-US" dirty="0">
                <a:solidFill>
                  <a:schemeClr val="lt1"/>
                </a:solidFill>
              </a:rPr>
              <a:t>Torque and speed are relative to one another when comparing them with the output power of the motor.</a:t>
            </a:r>
            <a:endParaRPr dirty="0"/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SzPts val="1600"/>
              <a:buNone/>
            </a:pPr>
            <a:r>
              <a:rPr lang="en-US" dirty="0"/>
              <a:t>	</a:t>
            </a:r>
            <a:r>
              <a:rPr lang="en-US" sz="2500" b="1" dirty="0">
                <a:solidFill>
                  <a:srgbClr val="FF0000"/>
                </a:solidFill>
              </a:rPr>
              <a:t>POWER = Torque * Speed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rgbClr val="000000"/>
      </a:dk1>
      <a:lt1>
        <a:srgbClr val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397</Words>
  <Application>Microsoft Office PowerPoint</Application>
  <PresentationFormat>Widescreen</PresentationFormat>
  <Paragraphs>101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Noto Sans Symbols</vt:lpstr>
      <vt:lpstr>Slice</vt:lpstr>
      <vt:lpstr>INTRODUCTION TO GEARS       &amp;  GEAR RATIOS</vt:lpstr>
      <vt:lpstr>WHAT IS A GEAR?</vt:lpstr>
      <vt:lpstr>DIFFERENT TYPES OF GEARS</vt:lpstr>
      <vt:lpstr>GEAR RATIOS</vt:lpstr>
      <vt:lpstr>FINDING GEAR RATIOS TWO GEARS</vt:lpstr>
      <vt:lpstr>FINDING GEAR RATIOS COUNT THE TEETH ON EACH GEAR</vt:lpstr>
      <vt:lpstr>FINDING GEAR RATIOS DIVIDE ONE TEETH COUNT BY THE OTHER</vt:lpstr>
      <vt:lpstr>LET’S GIVE IT A TRY! WHAT ARE THE RATIOS OF THESE GEAR COMBINATIONS?</vt:lpstr>
      <vt:lpstr>TORQUE VS. SPEED</vt:lpstr>
      <vt:lpstr>TORQUE VS. SPEED (CONT.)</vt:lpstr>
      <vt:lpstr>PowerPoint Presentation</vt:lpstr>
      <vt:lpstr>LET’S GIVE IT A TRY! WHICH ONE OF THESE WILL GIVE YOU MORE TORQUE AND WHICH ONE WILL GIVE YOU MORE SPEED?</vt:lpstr>
      <vt:lpstr>GEAR RATIO LAB SETUP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GEARS       &amp;  GEAR RATIOS</dc:title>
  <dc:creator>Nathan Charron</dc:creator>
  <cp:lastModifiedBy>Staff</cp:lastModifiedBy>
  <cp:revision>7</cp:revision>
  <dcterms:created xsi:type="dcterms:W3CDTF">2015-03-24T13:52:53Z</dcterms:created>
  <dcterms:modified xsi:type="dcterms:W3CDTF">2022-01-21T15:03:27Z</dcterms:modified>
</cp:coreProperties>
</file>