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6858000" cx="12192000"/>
  <p:notesSz cx="7010400" cy="9236075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4" roundtripDataSignature="AMtx7mh1ciAtvmyIveEGVKPkmtXpcYy6v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68625" y="692700"/>
            <a:ext cx="4673825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01025" y="4387125"/>
            <a:ext cx="5608300" cy="41562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701025" y="4387125"/>
            <a:ext cx="5608300" cy="41562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68625" y="692700"/>
            <a:ext cx="4673825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/>
          <p:nvPr>
            <p:ph idx="1" type="body"/>
          </p:nvPr>
        </p:nvSpPr>
        <p:spPr>
          <a:xfrm>
            <a:off x="701025" y="4387125"/>
            <a:ext cx="5608300" cy="41562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1" name="Google Shape;91;p2:notes"/>
          <p:cNvSpPr/>
          <p:nvPr>
            <p:ph idx="2" type="sldImg"/>
          </p:nvPr>
        </p:nvSpPr>
        <p:spPr>
          <a:xfrm>
            <a:off x="427038" y="692150"/>
            <a:ext cx="6156325" cy="34639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9:notes"/>
          <p:cNvSpPr txBox="1"/>
          <p:nvPr>
            <p:ph idx="1" type="body"/>
          </p:nvPr>
        </p:nvSpPr>
        <p:spPr>
          <a:xfrm>
            <a:off x="701025" y="4387125"/>
            <a:ext cx="560830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9:notes"/>
          <p:cNvSpPr/>
          <p:nvPr>
            <p:ph idx="2" type="sldImg"/>
          </p:nvPr>
        </p:nvSpPr>
        <p:spPr>
          <a:xfrm>
            <a:off x="1168625" y="692700"/>
            <a:ext cx="4673825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 txBox="1"/>
          <p:nvPr>
            <p:ph idx="1" type="body"/>
          </p:nvPr>
        </p:nvSpPr>
        <p:spPr>
          <a:xfrm>
            <a:off x="701025" y="4387125"/>
            <a:ext cx="5608300" cy="41562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8" name="Google Shape;108;p3:notes"/>
          <p:cNvSpPr/>
          <p:nvPr>
            <p:ph idx="2" type="sldImg"/>
          </p:nvPr>
        </p:nvSpPr>
        <p:spPr>
          <a:xfrm>
            <a:off x="427038" y="692150"/>
            <a:ext cx="6156325" cy="34639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5:notes"/>
          <p:cNvSpPr txBox="1"/>
          <p:nvPr>
            <p:ph idx="1" type="body"/>
          </p:nvPr>
        </p:nvSpPr>
        <p:spPr>
          <a:xfrm>
            <a:off x="701025" y="4387125"/>
            <a:ext cx="5608300" cy="41562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3" name="Google Shape;123;p5:notes"/>
          <p:cNvSpPr/>
          <p:nvPr>
            <p:ph idx="2" type="sldImg"/>
          </p:nvPr>
        </p:nvSpPr>
        <p:spPr>
          <a:xfrm>
            <a:off x="427038" y="692150"/>
            <a:ext cx="6156325" cy="34639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 txBox="1"/>
          <p:nvPr>
            <p:ph idx="1" type="body"/>
          </p:nvPr>
        </p:nvSpPr>
        <p:spPr>
          <a:xfrm>
            <a:off x="701025" y="4387125"/>
            <a:ext cx="5608300" cy="41562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3" name="Google Shape;133;p4:notes"/>
          <p:cNvSpPr/>
          <p:nvPr>
            <p:ph idx="2" type="sldImg"/>
          </p:nvPr>
        </p:nvSpPr>
        <p:spPr>
          <a:xfrm>
            <a:off x="1168625" y="692700"/>
            <a:ext cx="4673825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7:notes"/>
          <p:cNvSpPr txBox="1"/>
          <p:nvPr>
            <p:ph idx="1" type="body"/>
          </p:nvPr>
        </p:nvSpPr>
        <p:spPr>
          <a:xfrm>
            <a:off x="701025" y="4387125"/>
            <a:ext cx="5608300" cy="41562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3" name="Google Shape;143;p7:notes"/>
          <p:cNvSpPr/>
          <p:nvPr>
            <p:ph idx="2" type="sldImg"/>
          </p:nvPr>
        </p:nvSpPr>
        <p:spPr>
          <a:xfrm>
            <a:off x="427038" y="692150"/>
            <a:ext cx="6156325" cy="34639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2:notes"/>
          <p:cNvSpPr txBox="1"/>
          <p:nvPr>
            <p:ph idx="1" type="body"/>
          </p:nvPr>
        </p:nvSpPr>
        <p:spPr>
          <a:xfrm>
            <a:off x="701025" y="4387125"/>
            <a:ext cx="560830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22:notes"/>
          <p:cNvSpPr/>
          <p:nvPr>
            <p:ph idx="2" type="sldImg"/>
          </p:nvPr>
        </p:nvSpPr>
        <p:spPr>
          <a:xfrm>
            <a:off x="1168625" y="692700"/>
            <a:ext cx="4673825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8:notes"/>
          <p:cNvSpPr txBox="1"/>
          <p:nvPr>
            <p:ph idx="1" type="body"/>
          </p:nvPr>
        </p:nvSpPr>
        <p:spPr>
          <a:xfrm>
            <a:off x="701025" y="4387125"/>
            <a:ext cx="5608300" cy="41562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9" name="Google Shape;159;p8:notes"/>
          <p:cNvSpPr/>
          <p:nvPr>
            <p:ph idx="2" type="sldImg"/>
          </p:nvPr>
        </p:nvSpPr>
        <p:spPr>
          <a:xfrm>
            <a:off x="427038" y="692150"/>
            <a:ext cx="6156325" cy="34639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1" name="Google Shape;31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1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5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5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4" name="Google Shape;44;p15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15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6" name="Google Shape;46;p15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9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7.png"/><Relationship Id="rId5" Type="http://schemas.openxmlformats.org/officeDocument/2006/relationships/image" Target="../media/image8.jpg"/><Relationship Id="rId6" Type="http://schemas.openxmlformats.org/officeDocument/2006/relationships/image" Target="../media/image19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7.jpg"/><Relationship Id="rId4" Type="http://schemas.openxmlformats.org/officeDocument/2006/relationships/image" Target="../media/image21.jpg"/><Relationship Id="rId5" Type="http://schemas.openxmlformats.org/officeDocument/2006/relationships/image" Target="../media/image9.jpg"/><Relationship Id="rId6" Type="http://schemas.openxmlformats.org/officeDocument/2006/relationships/image" Target="../media/image1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Relationship Id="rId4" Type="http://schemas.openxmlformats.org/officeDocument/2006/relationships/image" Target="../media/image6.gif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16.png"/><Relationship Id="rId5" Type="http://schemas.openxmlformats.org/officeDocument/2006/relationships/image" Target="../media/image20.png"/><Relationship Id="rId6" Type="http://schemas.openxmlformats.org/officeDocument/2006/relationships/image" Target="../media/image1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jpg"/><Relationship Id="rId4" Type="http://schemas.openxmlformats.org/officeDocument/2006/relationships/image" Target="../media/image1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hyperlink" Target="https://www.scholastic.com/nascarspeed/index.html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jp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1482811" y="109109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Calibri"/>
              <a:buNone/>
            </a:pPr>
            <a:r>
              <a:rPr lang="en-US" sz="9600"/>
              <a:t>Aerodynamics</a:t>
            </a:r>
            <a:endParaRPr sz="9600"/>
          </a:p>
        </p:txBody>
      </p:sp>
      <p:pic>
        <p:nvPicPr>
          <p:cNvPr descr="https://www.beaverton.k12.or.us/depts/trans/PublishingImages/school-bus-driver-clipart-school-bus9.png" id="85" name="Google Shape;85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14730" y="2440077"/>
            <a:ext cx="7839075" cy="36004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localtvkstu.files.wordpress.com/2013/04/windy.gif" id="86" name="Google Shape;86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785723" y="1373916"/>
            <a:ext cx="3406277" cy="2245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880533" y="5363095"/>
            <a:ext cx="2668201" cy="814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708848" y="4292026"/>
            <a:ext cx="1560025" cy="11132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"/>
          <p:cNvSpPr/>
          <p:nvPr/>
        </p:nvSpPr>
        <p:spPr>
          <a:xfrm>
            <a:off x="548639" y="347471"/>
            <a:ext cx="11100816" cy="1801368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2"/>
          <p:cNvSpPr txBox="1"/>
          <p:nvPr>
            <p:ph type="title"/>
          </p:nvPr>
        </p:nvSpPr>
        <p:spPr>
          <a:xfrm>
            <a:off x="838200" y="58521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chemeClr val="lt1"/>
                </a:solidFill>
              </a:rPr>
              <a:t>What is aerodynamics?</a:t>
            </a:r>
            <a:endParaRPr/>
          </a:p>
        </p:txBody>
      </p:sp>
      <p:pic>
        <p:nvPicPr>
          <p:cNvPr id="95" name="Google Shape;95;p2"/>
          <p:cNvPicPr preferRelativeResize="0"/>
          <p:nvPr/>
        </p:nvPicPr>
        <p:blipFill rotWithShape="1">
          <a:blip r:embed="rId3">
            <a:alphaModFix/>
          </a:blip>
          <a:srcRect b="-1" l="3179" r="3783" t="0"/>
          <a:stretch/>
        </p:blipFill>
        <p:spPr>
          <a:xfrm>
            <a:off x="841248" y="2581954"/>
            <a:ext cx="6125160" cy="3595008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2"/>
          <p:cNvSpPr txBox="1"/>
          <p:nvPr>
            <p:ph idx="1" type="body"/>
          </p:nvPr>
        </p:nvSpPr>
        <p:spPr>
          <a:xfrm>
            <a:off x="7546848" y="2516777"/>
            <a:ext cx="3803904" cy="36601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200"/>
              <a:t>The study of the interaction between the air and solid bodies moving through it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 sz="22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Aerodynamics and Sports</a:t>
            </a:r>
            <a:endParaRPr/>
          </a:p>
        </p:txBody>
      </p:sp>
      <p:pic>
        <p:nvPicPr>
          <p:cNvPr descr="415 Speed Skating Illustrations &amp; Clip Art - iStock" id="102" name="Google Shape;102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2106" y="1489387"/>
            <a:ext cx="2914650" cy="22479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ree Cycling Cliparts, Download Free Clip Art, Free Clip Art on Clipart  Library" id="103" name="Google Shape;103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87461" y="3737287"/>
            <a:ext cx="2171700" cy="21050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n Flying Hang Glider. Vector Flat Style Design Illustration... Royalty Free  Cliparts, Vectors, And Stock Illustration. Image 109674437." id="104" name="Google Shape;104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860330" y="1491499"/>
            <a:ext cx="2914650" cy="29146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andem Skydiving Stickers | Redbubble" id="105" name="Google Shape;105;p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188679" y="3516934"/>
            <a:ext cx="2143125" cy="2143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Aerodynamic Forces</a:t>
            </a:r>
            <a:endParaRPr/>
          </a:p>
        </p:txBody>
      </p:sp>
      <p:pic>
        <p:nvPicPr>
          <p:cNvPr descr="http://images.clipartpanda.com/car-20clip-20art-ferrari_car_red.png" id="111" name="Google Shape;111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47456" y="2730514"/>
            <a:ext cx="7494165" cy="2278844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3"/>
          <p:cNvSpPr/>
          <p:nvPr/>
        </p:nvSpPr>
        <p:spPr>
          <a:xfrm>
            <a:off x="10251347" y="3207205"/>
            <a:ext cx="1812022" cy="1325461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3"/>
          <p:cNvSpPr/>
          <p:nvPr/>
        </p:nvSpPr>
        <p:spPr>
          <a:xfrm rot="10800000">
            <a:off x="391486" y="3207204"/>
            <a:ext cx="1812022" cy="1325461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3"/>
          <p:cNvSpPr/>
          <p:nvPr/>
        </p:nvSpPr>
        <p:spPr>
          <a:xfrm rot="-5400000">
            <a:off x="5945000" y="1161772"/>
            <a:ext cx="1812022" cy="1325461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3"/>
          <p:cNvSpPr/>
          <p:nvPr/>
        </p:nvSpPr>
        <p:spPr>
          <a:xfrm rot="5400000">
            <a:off x="5945000" y="5103119"/>
            <a:ext cx="1812022" cy="1325461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3"/>
          <p:cNvSpPr/>
          <p:nvPr/>
        </p:nvSpPr>
        <p:spPr>
          <a:xfrm>
            <a:off x="1040247" y="3631407"/>
            <a:ext cx="1017843" cy="4770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Thrust</a:t>
            </a:r>
            <a:endParaRPr b="0" i="0" sz="2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3"/>
          <p:cNvSpPr/>
          <p:nvPr/>
        </p:nvSpPr>
        <p:spPr>
          <a:xfrm>
            <a:off x="10448873" y="3631407"/>
            <a:ext cx="792012" cy="4770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Drag</a:t>
            </a:r>
            <a:endParaRPr b="0" i="0" sz="2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3"/>
          <p:cNvSpPr/>
          <p:nvPr/>
        </p:nvSpPr>
        <p:spPr>
          <a:xfrm>
            <a:off x="7214621" y="1824502"/>
            <a:ext cx="598241" cy="4770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Lift</a:t>
            </a:r>
            <a:endParaRPr b="0" i="0" sz="2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3"/>
          <p:cNvSpPr/>
          <p:nvPr/>
        </p:nvSpPr>
        <p:spPr>
          <a:xfrm>
            <a:off x="6930747" y="5033498"/>
            <a:ext cx="1475024" cy="4770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Weight</a:t>
            </a:r>
            <a:endParaRPr b="0" i="0" sz="2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3"/>
          <p:cNvSpPr/>
          <p:nvPr/>
        </p:nvSpPr>
        <p:spPr>
          <a:xfrm>
            <a:off x="10180381" y="2823728"/>
            <a:ext cx="1882988" cy="2092411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3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"/>
          <p:cNvSpPr/>
          <p:nvPr/>
        </p:nvSpPr>
        <p:spPr>
          <a:xfrm>
            <a:off x="216014" y="259832"/>
            <a:ext cx="2602599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0" i="0" lang="en-US" sz="5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Weight</a:t>
            </a:r>
            <a:endParaRPr b="0" i="0" sz="5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5"/>
          <p:cNvSpPr/>
          <p:nvPr/>
        </p:nvSpPr>
        <p:spPr>
          <a:xfrm>
            <a:off x="289978" y="1278579"/>
            <a:ext cx="4751579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 the force of gravity on an object. Everything on Earth has a weight.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5"/>
          <p:cNvSpPr/>
          <p:nvPr/>
        </p:nvSpPr>
        <p:spPr>
          <a:xfrm>
            <a:off x="289978" y="3889972"/>
            <a:ext cx="1079142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0" i="0" lang="en-US" sz="5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Lift</a:t>
            </a:r>
            <a:endParaRPr b="0" i="0" sz="5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5"/>
          <p:cNvSpPr/>
          <p:nvPr/>
        </p:nvSpPr>
        <p:spPr>
          <a:xfrm>
            <a:off x="305534" y="5010319"/>
            <a:ext cx="4751579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 the force on an object that causes it to become airborne. This is the opposite of weight.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://www.bbc.co.uk/staticarchive/6e3f0dcb726303be50509d889c6d852c1e8f4bf0.jpg" id="129" name="Google Shape;12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83380" y="758907"/>
            <a:ext cx="5200650" cy="27146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cap-ny153.org/Bernoulli%20Wing%20Lift.gif" id="130" name="Google Shape;130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78705" y="4059924"/>
            <a:ext cx="3810000" cy="2286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4"/>
          <p:cNvSpPr/>
          <p:nvPr/>
        </p:nvSpPr>
        <p:spPr>
          <a:xfrm>
            <a:off x="124643" y="185941"/>
            <a:ext cx="1988301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0" i="0" lang="en-US" sz="5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Thrust</a:t>
            </a:r>
            <a:endParaRPr b="0" i="0" sz="5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4"/>
          <p:cNvSpPr/>
          <p:nvPr/>
        </p:nvSpPr>
        <p:spPr>
          <a:xfrm>
            <a:off x="508361" y="2012780"/>
            <a:ext cx="5057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push or pull that moves something forward.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://images.clipartpanda.com/throw-clipart-free-vector-water-balloon-throw-clip-art_106309_Water_Balloon_Throw_clip_art_hight.png" id="137" name="Google Shape;137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25204" y="117953"/>
            <a:ext cx="2967942" cy="32045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images.clipartpanda.com/football-kick-clipart-man-kick-football-free-clipart.png" id="138" name="Google Shape;138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14137" y="3122139"/>
            <a:ext cx="3260822" cy="341046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images.clipartpanda.com/rocket-clipart-nicubunu_Toy_rocket.png" id="139" name="Google Shape;139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228550" y="296562"/>
            <a:ext cx="3801760" cy="380176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besthomesecuritycompanys.com/wp-content/uploads/2013/01/push.jpg" id="140" name="Google Shape;140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15394" y="3400481"/>
            <a:ext cx="5524500" cy="238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rag Coefficient Values" id="145" name="Google Shape;145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77000" y="0"/>
            <a:ext cx="5715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7"/>
          <p:cNvSpPr txBox="1"/>
          <p:nvPr/>
        </p:nvSpPr>
        <p:spPr>
          <a:xfrm>
            <a:off x="65903" y="1210962"/>
            <a:ext cx="5741773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is the force acting in the opposite direction to the object’s direction of movement.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7"/>
          <p:cNvSpPr/>
          <p:nvPr/>
        </p:nvSpPr>
        <p:spPr>
          <a:xfrm>
            <a:off x="65903" y="158232"/>
            <a:ext cx="1496179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0" i="0" lang="en-US" sz="5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Drag</a:t>
            </a:r>
            <a:endParaRPr b="0" i="0" sz="5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8" name="Google Shape;148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7711" y="2047079"/>
            <a:ext cx="5011837" cy="44480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2"/>
          <p:cNvSpPr/>
          <p:nvPr/>
        </p:nvSpPr>
        <p:spPr>
          <a:xfrm>
            <a:off x="548639" y="347471"/>
            <a:ext cx="11100816" cy="1801368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22"/>
          <p:cNvSpPr txBox="1"/>
          <p:nvPr>
            <p:ph type="title"/>
          </p:nvPr>
        </p:nvSpPr>
        <p:spPr>
          <a:xfrm>
            <a:off x="838200" y="58521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>
                <a:solidFill>
                  <a:schemeClr val="lt1"/>
                </a:solidFill>
              </a:rPr>
              <a:t>NASCAR Drag Video</a:t>
            </a:r>
            <a:endParaRPr/>
          </a:p>
        </p:txBody>
      </p:sp>
      <p:pic>
        <p:nvPicPr>
          <p:cNvPr id="155" name="Google Shape;155;p22"/>
          <p:cNvPicPr preferRelativeResize="0"/>
          <p:nvPr/>
        </p:nvPicPr>
        <p:blipFill rotWithShape="1">
          <a:blip r:embed="rId3">
            <a:alphaModFix/>
          </a:blip>
          <a:srcRect b="-3" l="0" r="4159" t="0"/>
          <a:stretch/>
        </p:blipFill>
        <p:spPr>
          <a:xfrm>
            <a:off x="841248" y="2516777"/>
            <a:ext cx="5848919" cy="3660185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2"/>
          <p:cNvSpPr txBox="1"/>
          <p:nvPr>
            <p:ph idx="1" type="body"/>
          </p:nvPr>
        </p:nvSpPr>
        <p:spPr>
          <a:xfrm>
            <a:off x="7077456" y="2516777"/>
            <a:ext cx="4273296" cy="36601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2200" u="sng">
                <a:solidFill>
                  <a:schemeClr val="hlink"/>
                </a:solidFill>
                <a:hlinkClick r:id="rId4"/>
              </a:rPr>
              <a:t>https://www.scholastic.com/nascarspeed/index.html#</a:t>
            </a:r>
            <a:endParaRPr sz="22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chemeClr val="lt1"/>
                </a:solidFill>
              </a:rPr>
              <a:t>Testing Vehicle Aerodynamics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62" name="Google Shape;162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We will build test cars and see how aerodynamics affects their performance.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descr="Diagram&#10;&#10;Description automatically generated" id="163" name="Google Shape;163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20485" y="3031908"/>
            <a:ext cx="2583180" cy="16383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agram&#10;&#10;Description automatically generated" id="164" name="Google Shape;164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75842" y="2609946"/>
            <a:ext cx="2712720" cy="22631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2015-06-18T17:17:24Z</dcterms:created>
  <dc:creator>Nathan Charron</dc:creator>
</cp:coreProperties>
</file>